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150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 Model to Predict Student Dropout Risk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580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Interactive Dashboard with Explainable AI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Submitted By: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Musa Bin Abdullah (233576) Muhammad Danial (233588) Abdullah Altaf (233558)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Group No: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09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2750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Submitted to: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Madam Atika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598289"/>
            <a:ext cx="11245453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Architecture &amp; Workflow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1405" y="1365052"/>
            <a:ext cx="3263384" cy="40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Backend: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61405" y="2099191"/>
            <a:ext cx="1310759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(Pandas, NumPy, Scikit-learn, SHAP, LIME)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1405" y="2773442"/>
            <a:ext cx="3263384" cy="40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Frontend: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61405" y="3507581"/>
            <a:ext cx="1310759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Streamlit Interactive Dashboard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1405" y="4181832"/>
            <a:ext cx="3263384" cy="40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Workflow: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761405" y="4915972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1405" y="5255181"/>
            <a:ext cx="4224099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0" name="Text 8"/>
          <p:cNvSpPr/>
          <p:nvPr/>
        </p:nvSpPr>
        <p:spPr>
          <a:xfrm>
            <a:off x="761405" y="5424845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Loading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61405" y="5895261"/>
            <a:ext cx="4224099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(Upload CSV or use default)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5203031" y="4915972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5203031" y="5255181"/>
            <a:ext cx="422421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4" name="Text 12"/>
          <p:cNvSpPr/>
          <p:nvPr/>
        </p:nvSpPr>
        <p:spPr>
          <a:xfrm>
            <a:off x="5203031" y="5424845"/>
            <a:ext cx="4224218" cy="679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Exploration &amp; Preprocessing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644777" y="4915972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9644777" y="5255181"/>
            <a:ext cx="422421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7" name="Text 15"/>
          <p:cNvSpPr/>
          <p:nvPr/>
        </p:nvSpPr>
        <p:spPr>
          <a:xfrm>
            <a:off x="9644777" y="5424845"/>
            <a:ext cx="4224218" cy="679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Model Training &amp; Evaluation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61405" y="6623923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61405" y="6963132"/>
            <a:ext cx="6444972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0" name="Text 18"/>
          <p:cNvSpPr/>
          <p:nvPr/>
        </p:nvSpPr>
        <p:spPr>
          <a:xfrm>
            <a:off x="761405" y="7132796"/>
            <a:ext cx="4202668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Prediction &amp; Explanation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423904" y="6623923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423904" y="6963132"/>
            <a:ext cx="6445091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3" name="Text 21"/>
          <p:cNvSpPr/>
          <p:nvPr/>
        </p:nvSpPr>
        <p:spPr>
          <a:xfrm>
            <a:off x="7423904" y="7132796"/>
            <a:ext cx="3796784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Results Interpretation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8795"/>
            <a:ext cx="10167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DF8F2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SECTION 1: Introduction &amp; Problem Definition (Presenter 1)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33851"/>
            <a:ext cx="12584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Challenge of Student Retention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2827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Problem and Our Data-Driven Solution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858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Abstract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7513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Implements 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dashboard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predict student dropout risk.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935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 Classifier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comprehensive student data (academic, demographic, socioeconomic).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357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Explanation Methods (SHAP, LIME)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transparent predictions.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779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Deliverable: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Streamlit web interface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real-time exploration and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20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909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 dropout is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challenge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higher education.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331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methods are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reactive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often identifying risk too late.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 is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proactive and data-driven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3175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not just predictions but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explainable insights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stakeholders (administrators, counselors).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7597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targeted, timely interventions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3951"/>
            <a:ext cx="9351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Objectives - Primary Goals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96358"/>
            <a:ext cx="4196358" cy="2286238"/>
          </a:xfrm>
          <a:prstGeom prst="roundRect">
            <a:avLst>
              <a:gd name="adj" fmla="val 639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296358"/>
            <a:ext cx="121920" cy="2286238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553652"/>
            <a:ext cx="359033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Develop an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interactive Streamlit dashboard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for dropout prediction.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2296358"/>
            <a:ext cx="4196358" cy="2286238"/>
          </a:xfrm>
          <a:prstGeom prst="roundRect">
            <a:avLst>
              <a:gd name="adj" fmla="val 639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186482" y="2296358"/>
            <a:ext cx="121920" cy="2286238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8" name="Text 6"/>
          <p:cNvSpPr/>
          <p:nvPr/>
        </p:nvSpPr>
        <p:spPr>
          <a:xfrm>
            <a:off x="5565696" y="2553652"/>
            <a:ext cx="359033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 a high-performance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Random Forest Classifier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0133" y="2296358"/>
            <a:ext cx="4196358" cy="2286238"/>
          </a:xfrm>
          <a:prstGeom prst="roundRect">
            <a:avLst>
              <a:gd name="adj" fmla="val 639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9609653" y="2296358"/>
            <a:ext cx="121920" cy="2286238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1" name="Text 9"/>
          <p:cNvSpPr/>
          <p:nvPr/>
        </p:nvSpPr>
        <p:spPr>
          <a:xfrm>
            <a:off x="9988868" y="2553652"/>
            <a:ext cx="359033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Integrate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multiple model explanation methods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(SHAP, LIME, Permutation Importance).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4196358" cy="2286238"/>
          </a:xfrm>
          <a:prstGeom prst="roundRect">
            <a:avLst>
              <a:gd name="adj" fmla="val 639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809411"/>
            <a:ext cx="121920" cy="2286238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066705"/>
            <a:ext cx="359033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Create an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intuitive interface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for data exploration and model training.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5216962" y="4809411"/>
            <a:ext cx="4196358" cy="2286238"/>
          </a:xfrm>
          <a:prstGeom prst="roundRect">
            <a:avLst>
              <a:gd name="adj" fmla="val 639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186482" y="4809411"/>
            <a:ext cx="121920" cy="2286238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7" name="Text 15"/>
          <p:cNvSpPr/>
          <p:nvPr/>
        </p:nvSpPr>
        <p:spPr>
          <a:xfrm>
            <a:off x="5565696" y="5066705"/>
            <a:ext cx="359033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Enable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individual student risk assessment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with detailed explanations.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7613"/>
            <a:ext cx="10398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Objectives - Secondary Goals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00" y="2077045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070021"/>
            <a:ext cx="10657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Provide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interactive data visualization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and exploratory tools.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218140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211116"/>
            <a:ext cx="9031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real-time model training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and evaluation.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800" y="4359235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0906" y="4352211"/>
            <a:ext cx="12030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Perform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importance analysis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using multiple methodologies.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800" y="5500330"/>
            <a:ext cx="340162" cy="3401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530906" y="5493306"/>
            <a:ext cx="11585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Develop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individual prediction explanations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to guide interventions.</a:t>
            </a:r>
            <a:endParaRPr lang="en-US" sz="22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8800" y="6641425"/>
            <a:ext cx="340162" cy="34016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530906" y="6634401"/>
            <a:ext cx="120969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Ensure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user-friendly navigation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and comprehensive documentation.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51236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Dataset -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"Higher Education Predictors of Student Retention" from Kaggle/UCI.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4380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4,424 student records (2008-2019).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84011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38 comprehensive attributes.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24219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Variable: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Final Status (Graduate, Dropout, Enrolled).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64426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Clean data with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missing values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numerically encoded.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884634"/>
            <a:ext cx="887884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DF8F2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SECTION 2: Methodology &amp; System Design (Presenter 2)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15089" y="1285518"/>
            <a:ext cx="7629763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Our Technical Approach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5089" y="2230398"/>
            <a:ext cx="1320022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Data to Predictive Insights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5089" y="2863691"/>
            <a:ext cx="54310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Dataset Feature Categories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15089" y="3553182"/>
            <a:ext cx="1320022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Holistic View of Each Student: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5089" y="4109799"/>
            <a:ext cx="4263866" cy="1838444"/>
          </a:xfrm>
          <a:prstGeom prst="roundRect">
            <a:avLst>
              <a:gd name="adj" fmla="val 4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27021" y="4321731"/>
            <a:ext cx="3840004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Demographic &amp; Socioeconomic: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27021" y="5082659"/>
            <a:ext cx="3840004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Marital status, nationality, gender, age, parental background.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83267" y="4109799"/>
            <a:ext cx="4263866" cy="1838444"/>
          </a:xfrm>
          <a:prstGeom prst="roundRect">
            <a:avLst>
              <a:gd name="adj" fmla="val 4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395198" y="4321731"/>
            <a:ext cx="3840004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Admission &amp; Academic Background: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5395198" y="5082659"/>
            <a:ext cx="3840004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 mode, course, attendance, pre-enrollment scores.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51444" y="4109799"/>
            <a:ext cx="4263866" cy="1838444"/>
          </a:xfrm>
          <a:prstGeom prst="roundRect">
            <a:avLst>
              <a:gd name="adj" fmla="val 4668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63376" y="4321731"/>
            <a:ext cx="322516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Financial &amp; Support: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863376" y="4763453"/>
            <a:ext cx="3840004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Scholarship status, tuition debt, special needs.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5089" y="6152555"/>
            <a:ext cx="6497955" cy="1192411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27021" y="6364486"/>
            <a:ext cx="489811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Academic Performance (Core):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927021" y="6806208"/>
            <a:ext cx="607409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1st/2nd semester metrics (units credited, enrolled, grades).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417356" y="6152555"/>
            <a:ext cx="6497955" cy="1192411"/>
          </a:xfrm>
          <a:prstGeom prst="roundRect">
            <a:avLst>
              <a:gd name="adj" fmla="val 719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29287" y="6364486"/>
            <a:ext cx="4540806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Macro-Economic Indicators: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629287" y="6806208"/>
            <a:ext cx="607409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Unemployment rate, inflation, GDP.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35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Statement &amp;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5810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Current Challenges: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03550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tools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stakeholders.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4060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Black-box nature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many AI models.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4570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Difficulty understanding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contributing factors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5080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ability to run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"what-if" scenarios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95810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Impact Analysis: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403550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Institutional: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Reactive interventions, higher dropout rates.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2035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Lack of personalized support.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600860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Administrative: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Reduced trust in predictive systems due to low transparency.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4601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Machine Learning Methodology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2100739"/>
            <a:ext cx="7579519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Algorithm: Random Forest Classifier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82241" y="3274100"/>
            <a:ext cx="75795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Chosen for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robustness, interpretability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performance with tabular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241" y="4067413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Configuration: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2241" y="4503182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n_estimators: 200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2241" y="4938951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class_weight: 'balanced' (handles imbalanced data)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2241" y="5374719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random_state: 42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2241" y="6067425"/>
            <a:ext cx="5496758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Model Evaluation Metrics: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82241" y="6821686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Accuracy, Precision, Recall, F1-Score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82241" y="7257455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Confusion Matrix, Classification Report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2025-12-26T05:20:03Z</dcterms:created>
  <dcterms:modified xsi:type="dcterms:W3CDTF">2025-12-26T05:20:03Z</dcterms:modified>
</cp:coreProperties>
</file>